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1"/>
  </p:notesMasterIdLst>
  <p:sldIdLst>
    <p:sldId id="295" r:id="rId2"/>
    <p:sldId id="392" r:id="rId3"/>
    <p:sldId id="393" r:id="rId4"/>
    <p:sldId id="394" r:id="rId5"/>
    <p:sldId id="399" r:id="rId6"/>
    <p:sldId id="400" r:id="rId7"/>
    <p:sldId id="382" r:id="rId8"/>
    <p:sldId id="268" r:id="rId9"/>
    <p:sldId id="377" r:id="rId10"/>
    <p:sldId id="378" r:id="rId11"/>
    <p:sldId id="379" r:id="rId12"/>
    <p:sldId id="369" r:id="rId13"/>
    <p:sldId id="381" r:id="rId14"/>
    <p:sldId id="383" r:id="rId15"/>
    <p:sldId id="384" r:id="rId16"/>
    <p:sldId id="385" r:id="rId17"/>
    <p:sldId id="386" r:id="rId18"/>
    <p:sldId id="387" r:id="rId19"/>
    <p:sldId id="35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73" autoAdjust="0"/>
  </p:normalViewPr>
  <p:slideViewPr>
    <p:cSldViewPr snapToGrid="0" snapToObjects="1">
      <p:cViewPr>
        <p:scale>
          <a:sx n="98" d="100"/>
          <a:sy n="98" d="100"/>
        </p:scale>
        <p:origin x="-994" y="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178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0C274-A309-D14D-8BC7-71125961A8C6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C8953-FB82-5545-B1D2-D80F754542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8953-FB82-5545-B1D2-D80F754542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5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3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1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8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7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7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7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49FF-B265-E44A-91C9-1E7AF7824E17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27F1-C226-6D49-9B44-ED553A787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8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729" y="1447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Using Fijiwings2.1 to study cell growth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Shipman and Dobens, GSA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Using Fiji plug-ins to detect trichomes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09600" y="2514600"/>
            <a:ext cx="3429000" cy="3200400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‘detect local maxima’</a:t>
            </a:r>
          </a:p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Micrograph must be in focus, high contrast</a:t>
            </a:r>
          </a:p>
        </p:txBody>
      </p:sp>
      <p:pic>
        <p:nvPicPr>
          <p:cNvPr id="45060" name="Picture 3" descr="Untitled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1981200"/>
            <a:ext cx="4960937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Trichome</a:t>
            </a:r>
            <a:r>
              <a:rPr lang="en-US" dirty="0" smtClean="0"/>
              <a:t> identification</a:t>
            </a:r>
            <a:endParaRPr lang="en-US" dirty="0"/>
          </a:p>
        </p:txBody>
      </p:sp>
      <p:pic>
        <p:nvPicPr>
          <p:cNvPr id="4" name="Content Placeholder 3" descr="Supplemental 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5869" r="-35869"/>
          <a:stretch>
            <a:fillRect/>
          </a:stretch>
        </p:blipFill>
        <p:spPr>
          <a:xfrm>
            <a:off x="-1072872" y="1231900"/>
            <a:ext cx="7167284" cy="4081463"/>
          </a:xfrm>
        </p:spPr>
      </p:pic>
      <p:pic>
        <p:nvPicPr>
          <p:cNvPr id="5" name="Picture 4" descr="Supplemental 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44" y="1231901"/>
            <a:ext cx="4098191" cy="40513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5406237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While precision 100%, accuracy 96%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GAL4 misexpression system</a:t>
            </a:r>
            <a:endParaRPr lang="en-US" dirty="0"/>
          </a:p>
        </p:txBody>
      </p:sp>
      <p:pic>
        <p:nvPicPr>
          <p:cNvPr id="3" name="Picture 2" descr="Untitled-6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90" y="912150"/>
            <a:ext cx="7623145" cy="9865246"/>
          </a:xfrm>
          <a:prstGeom prst="rect">
            <a:avLst/>
          </a:prstGeom>
        </p:spPr>
      </p:pic>
      <p:pic>
        <p:nvPicPr>
          <p:cNvPr id="4" name="Picture 3" descr="Untitled-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19" y="1974230"/>
            <a:ext cx="2320081" cy="1863251"/>
          </a:xfrm>
          <a:prstGeom prst="rect">
            <a:avLst/>
          </a:prstGeom>
        </p:spPr>
      </p:pic>
      <p:pic>
        <p:nvPicPr>
          <p:cNvPr id="6" name="Picture 5" descr="Untitled-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97" y="1974230"/>
            <a:ext cx="2443271" cy="1965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6896" y="2783739"/>
            <a:ext cx="691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X</a:t>
            </a:r>
            <a:endParaRPr lang="en-US" sz="3600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36512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Fijiwings: ‘polygon trichome density’ tool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49156" name="Picture 5" descr="Fig. 2a.ps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09800"/>
            <a:ext cx="784701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1592263"/>
            <a:ext cx="7856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4572000" y="1752600"/>
            <a:ext cx="2590800" cy="2286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pic>
        <p:nvPicPr>
          <p:cNvPr id="4" name="Content Placeholder 3" descr="Fig.4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6836" r="16836"/>
          <a:stretch>
            <a:fillRect/>
          </a:stretch>
        </p:blipFill>
        <p:spPr/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Intervein</a:t>
            </a:r>
            <a:r>
              <a:rPr lang="en-US" dirty="0" smtClean="0"/>
              <a:t> area and </a:t>
            </a:r>
            <a:r>
              <a:rPr lang="en-US" dirty="0" err="1" smtClean="0"/>
              <a:t>trichome</a:t>
            </a:r>
            <a:r>
              <a:rPr lang="en-US" dirty="0" smtClean="0"/>
              <a:t> density</a:t>
            </a:r>
            <a:endParaRPr lang="en-US" dirty="0"/>
          </a:p>
        </p:txBody>
      </p:sp>
      <p:pic>
        <p:nvPicPr>
          <p:cNvPr id="7" name="Content Placeholder 3" descr="Fig. 3.psd"/>
          <p:cNvPicPr>
            <a:picLocks noGrp="1" noChangeAspect="1"/>
          </p:cNvPicPr>
          <p:nvPr>
            <p:ph idx="1"/>
          </p:nvPr>
        </p:nvPicPr>
        <p:blipFill>
          <a:blip r:embed="rId2"/>
          <a:srcRect t="-25142" b="-25142"/>
          <a:stretch>
            <a:fillRect/>
          </a:stretch>
        </p:blipFill>
        <p:spPr/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6505"/>
            <a:ext cx="8229600" cy="1143000"/>
          </a:xfrm>
        </p:spPr>
        <p:txBody>
          <a:bodyPr/>
          <a:lstStyle/>
          <a:p>
            <a:r>
              <a:rPr lang="en-US" dirty="0" smtClean="0"/>
              <a:t>Heat map of tissue size</a:t>
            </a:r>
            <a:endParaRPr lang="en-US" dirty="0"/>
          </a:p>
        </p:txBody>
      </p:sp>
      <p:pic>
        <p:nvPicPr>
          <p:cNvPr id="4" name="Content Placeholder 3" descr="Fig. 5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1346" b="-91346"/>
          <a:stretch>
            <a:fillRect/>
          </a:stretch>
        </p:blipFill>
        <p:spPr>
          <a:xfrm>
            <a:off x="457200" y="1339667"/>
            <a:ext cx="8229600" cy="4525963"/>
          </a:xfrm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 of </a:t>
            </a:r>
            <a:r>
              <a:rPr lang="en-US" dirty="0" err="1" smtClean="0"/>
              <a:t>trichome</a:t>
            </a:r>
            <a:r>
              <a:rPr lang="en-US" dirty="0" smtClean="0"/>
              <a:t> density</a:t>
            </a:r>
            <a:endParaRPr lang="en-US" dirty="0"/>
          </a:p>
        </p:txBody>
      </p:sp>
      <p:pic>
        <p:nvPicPr>
          <p:cNvPr id="4" name="Content Placeholder 3" descr="YT.jpg"/>
          <p:cNvPicPr>
            <a:picLocks noGrp="1" noChangeAspect="1"/>
          </p:cNvPicPr>
          <p:nvPr>
            <p:ph idx="1"/>
          </p:nvPr>
        </p:nvPicPr>
        <p:blipFill>
          <a:blip r:embed="rId2"/>
          <a:srcRect l="3575" r="3575"/>
          <a:stretch>
            <a:fillRect/>
          </a:stretch>
        </p:blipFill>
        <p:spPr/>
      </p:pic>
      <p:pic>
        <p:nvPicPr>
          <p:cNvPr id="5" name="Picture 4" descr="15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" y="1771600"/>
            <a:ext cx="3045688" cy="1811550"/>
          </a:xfrm>
          <a:prstGeom prst="rect">
            <a:avLst/>
          </a:prstGeom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Size heat maps and </a:t>
            </a:r>
            <a:br>
              <a:rPr lang="en-US" dirty="0" smtClean="0"/>
            </a:br>
            <a:r>
              <a:rPr lang="en-US" dirty="0" smtClean="0"/>
              <a:t>trichome density cool maps</a:t>
            </a:r>
            <a:endParaRPr lang="en-US" dirty="0"/>
          </a:p>
        </p:txBody>
      </p:sp>
      <p:pic>
        <p:nvPicPr>
          <p:cNvPr id="7" name="Content Placeholder 6" descr="2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84" b="-20284"/>
          <a:stretch>
            <a:fillRect/>
          </a:stretch>
        </p:blipFill>
        <p:spPr>
          <a:xfrm>
            <a:off x="457200" y="1447800"/>
            <a:ext cx="8229600" cy="452596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8160" y="5395913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Available for download at </a:t>
            </a:r>
            <a:r>
              <a:rPr lang="en-US" dirty="0" err="1" smtClean="0">
                <a:ea typeface="ＭＳ Ｐゴシック" pitchFamily="-108" charset="-128"/>
                <a:cs typeface="ＭＳ Ｐゴシック" pitchFamily="-108" charset="-128"/>
              </a:rPr>
              <a:t>sourceforge.net</a:t>
            </a:r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0" indent="0">
              <a:buNone/>
            </a:pPr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Trbl RNAi enhances </a:t>
            </a:r>
            <a:r>
              <a:rPr lang="en-US" dirty="0" err="1" smtClean="0"/>
              <a:t>PtenRNAi</a:t>
            </a:r>
            <a:endParaRPr lang="en-US" dirty="0"/>
          </a:p>
        </p:txBody>
      </p:sp>
      <p:pic>
        <p:nvPicPr>
          <p:cNvPr id="4" name="Content Placeholder 3" descr="Lexiedata2.psd"/>
          <p:cNvPicPr>
            <a:picLocks noGrp="1" noChangeAspect="1"/>
          </p:cNvPicPr>
          <p:nvPr>
            <p:ph idx="1"/>
          </p:nvPr>
        </p:nvPicPr>
        <p:blipFill>
          <a:blip r:embed="rId2"/>
          <a:srcRect l="-19559" r="-19559"/>
          <a:stretch>
            <a:fillRect/>
          </a:stretch>
        </p:blipFill>
        <p:spPr/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3008313" cy="116205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Tissue </a:t>
            </a:r>
            <a:r>
              <a:rPr lang="en-US" dirty="0"/>
              <a:t>G</a:t>
            </a:r>
            <a:r>
              <a:rPr lang="en-US" dirty="0" smtClean="0"/>
              <a:t>rowth</a:t>
            </a:r>
            <a:endParaRPr lang="en-US" dirty="0"/>
          </a:p>
        </p:txBody>
      </p:sp>
      <p:sp>
        <p:nvSpPr>
          <p:cNvPr id="5427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4691063"/>
          </a:xfrm>
        </p:spPr>
        <p:txBody>
          <a:bodyPr/>
          <a:lstStyle/>
          <a:p>
            <a:r>
              <a:rPr lang="en-US" dirty="0"/>
              <a:t>Increase in cell number, size or</a:t>
            </a:r>
            <a:r>
              <a:rPr lang="en-US" dirty="0" smtClean="0"/>
              <a:t> extracellular matrix (</a:t>
            </a:r>
            <a:r>
              <a:rPr lang="en-US" dirty="0"/>
              <a:t>often swells to absorb water)</a:t>
            </a:r>
          </a:p>
        </p:txBody>
      </p:sp>
      <p:pic>
        <p:nvPicPr>
          <p:cNvPr id="2" name="Picture 1" descr="Untitled-1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20" y="2024063"/>
            <a:ext cx="2885209" cy="3733800"/>
          </a:xfrm>
          <a:prstGeom prst="rect">
            <a:avLst/>
          </a:prstGeom>
        </p:spPr>
      </p:pic>
      <p:pic>
        <p:nvPicPr>
          <p:cNvPr id="3" name="Picture 2" descr="Untitled-2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02" y="2024063"/>
            <a:ext cx="2885209" cy="3733800"/>
          </a:xfrm>
          <a:prstGeom prst="rect">
            <a:avLst/>
          </a:prstGeom>
        </p:spPr>
      </p:pic>
      <p:pic>
        <p:nvPicPr>
          <p:cNvPr id="5" name="Picture 4" descr="Untitled-4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83" y="2024063"/>
            <a:ext cx="2885209" cy="37338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213434" y="3088790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213434" y="4220298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189900" y="4383584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189900" y="3088790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2972970" y="3769750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8900000">
            <a:off x="2847268" y="3023687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8900000">
            <a:off x="3108844" y="4522286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099749" y="3758864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700000">
            <a:off x="2274102" y="3023687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700000">
            <a:off x="1997107" y="4516842"/>
            <a:ext cx="106841" cy="961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27280" y="5573197"/>
            <a:ext cx="136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proliferation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5573197"/>
            <a:ext cx="85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4635" y="5592440"/>
            <a:ext cx="189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matrix production</a:t>
            </a:r>
            <a:endParaRPr lang="en-US" dirty="0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6752220" y="6489700"/>
            <a:ext cx="235164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cycle</a:t>
            </a:r>
            <a:endParaRPr lang="en-US" dirty="0"/>
          </a:p>
        </p:txBody>
      </p:sp>
      <p:sp>
        <p:nvSpPr>
          <p:cNvPr id="55299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2000px-Cell_Cycle_2-2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5394"/>
          <a:stretch>
            <a:fillRect/>
          </a:stretch>
        </p:blipFill>
        <p:spPr>
          <a:xfrm>
            <a:off x="3719513" y="331788"/>
            <a:ext cx="5111750" cy="58531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0159" y="6436001"/>
            <a:ext cx="694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Cell_cycle</a:t>
            </a:r>
            <a:r>
              <a:rPr lang="en-US" dirty="0"/>
              <a:t>#/media/File:Cell_Cycle_2-2.svg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792288" y="5105400"/>
            <a:ext cx="5486400" cy="566738"/>
          </a:xfrm>
        </p:spPr>
        <p:txBody>
          <a:bodyPr/>
          <a:lstStyle/>
          <a:p>
            <a:r>
              <a:rPr lang="en-US"/>
              <a:t>Regulation of the cell cycle</a:t>
            </a:r>
          </a:p>
        </p:txBody>
      </p:sp>
      <p:sp>
        <p:nvSpPr>
          <p:cNvPr id="5632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72138"/>
            <a:ext cx="5486400" cy="8048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Signal_transduction_v1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0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6706" y="6477000"/>
            <a:ext cx="844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Cell_cycle</a:t>
            </a:r>
            <a:r>
              <a:rPr lang="en-US" dirty="0"/>
              <a:t>#/media/</a:t>
            </a:r>
            <a:r>
              <a:rPr lang="en-US" dirty="0" err="1"/>
              <a:t>File:Signal_transduction_pathways.svg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and extrinsic </a:t>
            </a:r>
            <a:r>
              <a:rPr lang="en-US" dirty="0" smtClean="0"/>
              <a:t>signals control growth</a:t>
            </a:r>
            <a:endParaRPr lang="en-US" dirty="0"/>
          </a:p>
        </p:txBody>
      </p:sp>
      <p:sp>
        <p:nvSpPr>
          <p:cNvPr id="65539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Flies get big as larva, depending on whether well-fed</a:t>
            </a:r>
          </a:p>
          <a:p>
            <a:r>
              <a:rPr lang="en-US" dirty="0"/>
              <a:t>Cell measures ATP content via TOR signaling pathway</a:t>
            </a:r>
          </a:p>
          <a:p>
            <a:r>
              <a:rPr lang="en-US" dirty="0"/>
              <a:t>Organism uses widespread growth factors and hormones to regulate cell size and cell proliferation: Insulin-like growth factor</a:t>
            </a:r>
          </a:p>
        </p:txBody>
      </p:sp>
      <p:sp>
        <p:nvSpPr>
          <p:cNvPr id="65540" name="Rounded Rectangle 4"/>
          <p:cNvSpPr>
            <a:spLocks noChangeArrowheads="1"/>
          </p:cNvSpPr>
          <p:nvPr/>
        </p:nvSpPr>
        <p:spPr bwMode="auto">
          <a:xfrm>
            <a:off x="2667000" y="1066800"/>
            <a:ext cx="1295400" cy="990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1" name="Rounded Rectangle 5"/>
          <p:cNvSpPr>
            <a:spLocks noChangeArrowheads="1"/>
          </p:cNvSpPr>
          <p:nvPr/>
        </p:nvSpPr>
        <p:spPr bwMode="auto">
          <a:xfrm>
            <a:off x="5108575" y="1143000"/>
            <a:ext cx="1597025" cy="990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Placeholder 10" descr="800px-BIOE_Diagram_2.svg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5" b="-49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6395" y="6447881"/>
            <a:ext cx="3213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/>
              <a:t>/wiki/File:2nd_bio_diagram_2.jpg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Insulin signaling required for animal growth</a:t>
            </a:r>
          </a:p>
        </p:txBody>
      </p:sp>
      <p:sp>
        <p:nvSpPr>
          <p:cNvPr id="66562" name="Text Placeholder 5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Reduction of insulin signaling in fly</a:t>
            </a:r>
            <a:endParaRPr lang="en-US" dirty="0"/>
          </a:p>
        </p:txBody>
      </p:sp>
      <p:sp>
        <p:nvSpPr>
          <p:cNvPr id="66564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82880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Reduction of insulin signaling in mouse</a:t>
            </a:r>
            <a:endParaRPr lang="en-US" dirty="0"/>
          </a:p>
        </p:txBody>
      </p:sp>
      <p:pic>
        <p:nvPicPr>
          <p:cNvPr id="7" name="Picture 6" descr="H:\ppl-Trbl RNAis-2.5 days old -10-19-13\prepared images\selection-Composite-CS-4.tif (RGB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08" y="4619915"/>
            <a:ext cx="1228414" cy="11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:\ppl-Trbl RNAis-2.5 days old -10-19-13\prepared images\selection-Composite-22114-4.tif (RGB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54" y="4619915"/>
            <a:ext cx="1228414" cy="11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titled-2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53" y="2594424"/>
            <a:ext cx="2478024" cy="196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0727" y="5941497"/>
            <a:ext cx="7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WT fly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26373" y="5941497"/>
            <a:ext cx="161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Trbl-expressing</a:t>
            </a:r>
          </a:p>
          <a:p>
            <a:r>
              <a:rPr lang="en-US" dirty="0" smtClean="0"/>
              <a:t>fly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068884"/>
            <a:ext cx="999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Fat body</a:t>
            </a:r>
          </a:p>
          <a:p>
            <a:r>
              <a:rPr lang="en-US" dirty="0" smtClean="0"/>
              <a:t>cells</a:t>
            </a:r>
            <a:endParaRPr lang="en-US" dirty="0"/>
          </a:p>
        </p:txBody>
      </p:sp>
      <p:pic>
        <p:nvPicPr>
          <p:cNvPr id="12" name="Picture 11" descr="Vector_diagram_of_laboratory_mouse_(black_and_white)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62" y="3002364"/>
            <a:ext cx="1524000" cy="988314"/>
          </a:xfrm>
          <a:prstGeom prst="rect">
            <a:avLst/>
          </a:prstGeom>
        </p:spPr>
      </p:pic>
      <p:pic>
        <p:nvPicPr>
          <p:cNvPr id="18" name="Picture 17" descr="Vector_diagram_of_laboratory_mouse_(black_and_white)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54" y="4646429"/>
            <a:ext cx="651434" cy="422455"/>
          </a:xfrm>
          <a:prstGeom prst="rect">
            <a:avLst/>
          </a:prstGeom>
        </p:spPr>
      </p:pic>
      <p:pic>
        <p:nvPicPr>
          <p:cNvPr id="13" name="Picture 12" descr="Untitled-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31" y="1752600"/>
            <a:ext cx="4851069" cy="6277853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16200000">
            <a:off x="6668816" y="3235511"/>
            <a:ext cx="322680" cy="2904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6200000">
            <a:off x="6668816" y="4664334"/>
            <a:ext cx="322680" cy="2904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84727" y="3904375"/>
            <a:ext cx="156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mouse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61461" y="5345883"/>
            <a:ext cx="143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Dwarf mouse</a:t>
            </a:r>
            <a:endParaRPr lang="en-US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752220" y="6489700"/>
            <a:ext cx="235164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</a:t>
            </a:r>
            <a:r>
              <a:rPr lang="en-US" dirty="0" err="1" smtClean="0"/>
              <a:t>intervein</a:t>
            </a:r>
            <a:r>
              <a:rPr lang="en-US" dirty="0" smtClean="0"/>
              <a:t> regions</a:t>
            </a:r>
            <a:endParaRPr lang="en-US" dirty="0"/>
          </a:p>
        </p:txBody>
      </p:sp>
      <p:pic>
        <p:nvPicPr>
          <p:cNvPr id="4" name="Content Placeholder 3" descr="wing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956" b="12956"/>
          <a:stretch>
            <a:fillRect/>
          </a:stretch>
        </p:blipFill>
        <p:spPr/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6752220" y="6489700"/>
            <a:ext cx="235164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</a:t>
            </a:r>
            <a:r>
              <a:rPr lang="en-US" sz="1800" dirty="0" smtClean="0">
                <a:solidFill>
                  <a:schemeClr val="hlink"/>
                </a:solidFill>
                <a:latin typeface="Arial" charset="0"/>
              </a:rPr>
              <a:t>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1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4" y="817384"/>
            <a:ext cx="7713180" cy="319132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1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Trbl misexpression in the wing</a:t>
            </a:r>
            <a:endParaRPr lang="en-US" dirty="0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6432301" y="6032104"/>
            <a:ext cx="235164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</a:t>
            </a:r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Fijiwings2.1: desktop</a:t>
            </a:r>
          </a:p>
        </p:txBody>
      </p:sp>
      <p:sp>
        <p:nvSpPr>
          <p:cNvPr id="47107" name="Content Placeholder 4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312863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“Action Bar”</a:t>
            </a:r>
          </a:p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Fiji tools are still available</a:t>
            </a:r>
          </a:p>
        </p:txBody>
      </p:sp>
      <p:pic>
        <p:nvPicPr>
          <p:cNvPr id="47108" name="Picture 10" descr="enGAL4&gt;Trb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522413"/>
            <a:ext cx="6265862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1" descr="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7856538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533400" y="1295400"/>
            <a:ext cx="1524000" cy="2286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728224" y="6491233"/>
            <a:ext cx="24157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aseline="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baseline="0" dirty="0" smtClean="0">
                <a:solidFill>
                  <a:schemeClr val="hlink"/>
                </a:solidFill>
                <a:latin typeface="Arial" charset="0"/>
              </a:rPr>
              <a:t>Dobens, unpublished</a:t>
            </a:r>
            <a:endParaRPr lang="en-US" sz="1800" baseline="0" dirty="0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5675</TotalTime>
  <Words>268</Words>
  <Application>Microsoft Office PowerPoint</Application>
  <PresentationFormat>On-screen Show (4:3)</PresentationFormat>
  <Paragraphs>62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Using Fijiwings2.1 to study cell growth</vt:lpstr>
      <vt:lpstr> Tissue Growth</vt:lpstr>
      <vt:lpstr>Cell cycle</vt:lpstr>
      <vt:lpstr>Regulation of the cell cycle</vt:lpstr>
      <vt:lpstr>Intrinsic and extrinsic signals control growth</vt:lpstr>
      <vt:lpstr>Insulin signaling required for animal growth</vt:lpstr>
      <vt:lpstr>Identifying intervein regions</vt:lpstr>
      <vt:lpstr>PowerPoint Presentation</vt:lpstr>
      <vt:lpstr>Fijiwings2.1: desktop</vt:lpstr>
      <vt:lpstr>Using Fiji plug-ins to detect trichomes</vt:lpstr>
      <vt:lpstr>Trichome identification</vt:lpstr>
      <vt:lpstr>GAL4 misexpression system</vt:lpstr>
      <vt:lpstr>Fijiwings: ‘polygon trichome density’ tool</vt:lpstr>
      <vt:lpstr>Segmentation</vt:lpstr>
      <vt:lpstr>Intervein area and trichome density</vt:lpstr>
      <vt:lpstr>Heat map of tissue size</vt:lpstr>
      <vt:lpstr>Identification of trichome density</vt:lpstr>
      <vt:lpstr>Size heat maps and  trichome density cool maps</vt:lpstr>
      <vt:lpstr>Trbl RNAi enhances PtenRNAi</vt:lpstr>
    </vt:vector>
  </TitlesOfParts>
  <Company>UMKC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Leonard Dobens</dc:creator>
  <cp:lastModifiedBy>Eschenburg, Hillary</cp:lastModifiedBy>
  <cp:revision>145</cp:revision>
  <dcterms:created xsi:type="dcterms:W3CDTF">2015-11-14T04:18:26Z</dcterms:created>
  <dcterms:modified xsi:type="dcterms:W3CDTF">2015-12-17T14:15:40Z</dcterms:modified>
</cp:coreProperties>
</file>